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9" r:id="rId2"/>
    <p:sldId id="269" r:id="rId3"/>
    <p:sldId id="273" r:id="rId4"/>
    <p:sldId id="274" r:id="rId5"/>
    <p:sldId id="275" r:id="rId6"/>
    <p:sldId id="257" r:id="rId7"/>
    <p:sldId id="276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372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>
            <a:lvl1pPr defTabSz="931476"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436" y="0"/>
            <a:ext cx="3038372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>
            <a:lvl1pPr algn="r" defTabSz="931476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29989"/>
            <a:ext cx="3038372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 defTabSz="931476"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436" y="8829989"/>
            <a:ext cx="3038372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 algn="r" defTabSz="931476">
              <a:defRPr sz="1200"/>
            </a:lvl1pPr>
          </a:lstStyle>
          <a:p>
            <a:fld id="{BCE05D0C-924D-4EAC-87F2-D5142E42FA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533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E7DD7-C620-4E67-8214-1220C0225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066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80E77-9AF5-4DFE-AAA4-70E7F3A75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775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97BBC-1B8C-4177-AA98-CD2CB1A31A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589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535E1-500E-448A-9BAB-86AFA2BA32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71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E2DB3-941A-4636-B365-D6ACECB66E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294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C8B30-5B20-4805-B21A-C9B94292F3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977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D3874-23C0-4CCC-BB21-087D747AA5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8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8B958-78E5-4E76-BF61-822D8942E5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060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FF109-DD4C-4AF0-92D9-69F72DD8B3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0137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9F1D5-5E59-42D6-ACC4-DE240B49FD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0120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FDFB3-2E84-4951-831C-B524CA76FC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761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081E425-F7B4-472D-BC29-D054B6537CD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l"/>
            <a:r>
              <a:rPr lang="en-US" altLang="en-US" sz="3500" dirty="0">
                <a:solidFill>
                  <a:schemeClr val="bg2"/>
                </a:solidFill>
              </a:rPr>
              <a:t>Me llamo __________ </a:t>
            </a:r>
            <a:r>
              <a:rPr lang="en-US" altLang="en-US" sz="3500" dirty="0" smtClean="0">
                <a:solidFill>
                  <a:schemeClr val="bg2"/>
                </a:solidFill>
              </a:rPr>
              <a:t>			</a:t>
            </a:r>
            <a:r>
              <a:rPr lang="en-US" altLang="en-US" sz="3500" dirty="0" err="1" smtClean="0">
                <a:solidFill>
                  <a:schemeClr val="bg2"/>
                </a:solidFill>
              </a:rPr>
              <a:t>clase</a:t>
            </a:r>
            <a:r>
              <a:rPr lang="en-US" altLang="en-US" sz="3500" dirty="0" smtClean="0">
                <a:solidFill>
                  <a:schemeClr val="bg2"/>
                </a:solidFill>
              </a:rPr>
              <a:t> </a:t>
            </a:r>
            <a:r>
              <a:rPr lang="en-US" altLang="en-US" sz="3500" dirty="0" smtClean="0">
                <a:solidFill>
                  <a:schemeClr val="bg2"/>
                </a:solidFill>
              </a:rPr>
              <a:t>602</a:t>
            </a:r>
            <a:r>
              <a:rPr lang="en-US" altLang="en-US" sz="3500" dirty="0">
                <a:solidFill>
                  <a:schemeClr val="bg2"/>
                </a:solidFill>
              </a:rPr>
              <a:t/>
            </a:r>
            <a:br>
              <a:rPr lang="en-US" altLang="en-US" sz="3500" dirty="0">
                <a:solidFill>
                  <a:schemeClr val="bg2"/>
                </a:solidFill>
              </a:rPr>
            </a:br>
            <a:r>
              <a:rPr lang="en-US" altLang="en-US" sz="3500" dirty="0">
                <a:solidFill>
                  <a:schemeClr val="bg2"/>
                </a:solidFill>
              </a:rPr>
              <a:t>La fecha es el </a:t>
            </a:r>
            <a:r>
              <a:rPr lang="en-US" altLang="en-US" sz="3500" dirty="0" smtClean="0">
                <a:solidFill>
                  <a:schemeClr val="bg2"/>
                </a:solidFill>
              </a:rPr>
              <a:t>21 </a:t>
            </a:r>
            <a:r>
              <a:rPr lang="en-US" altLang="en-US" sz="3500" dirty="0">
                <a:solidFill>
                  <a:schemeClr val="bg2"/>
                </a:solidFill>
              </a:rPr>
              <a:t>de </a:t>
            </a:r>
            <a:r>
              <a:rPr lang="en-US" altLang="en-US" sz="3500" dirty="0" err="1" smtClean="0">
                <a:solidFill>
                  <a:schemeClr val="bg2"/>
                </a:solidFill>
              </a:rPr>
              <a:t>noviembre</a:t>
            </a:r>
            <a:r>
              <a:rPr lang="en-US" altLang="en-US" sz="3500" dirty="0" smtClean="0">
                <a:solidFill>
                  <a:schemeClr val="bg2"/>
                </a:solidFill>
              </a:rPr>
              <a:t> </a:t>
            </a:r>
            <a:r>
              <a:rPr lang="en-US" altLang="en-US" sz="3500" dirty="0">
                <a:solidFill>
                  <a:schemeClr val="bg2"/>
                </a:solidFill>
              </a:rPr>
              <a:t>del </a:t>
            </a:r>
            <a:r>
              <a:rPr lang="en-US" altLang="en-US" sz="3500" dirty="0" smtClean="0">
                <a:solidFill>
                  <a:schemeClr val="bg2"/>
                </a:solidFill>
              </a:rPr>
              <a:t>2017</a:t>
            </a:r>
            <a:endParaRPr lang="en-US" altLang="en-US" sz="3500" dirty="0">
              <a:solidFill>
                <a:schemeClr val="bg2"/>
              </a:solidFill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52400" y="1295400"/>
            <a:ext cx="87630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26: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2800" dirty="0"/>
              <a:t>¿Quién es tu amigo/a</a:t>
            </a:r>
            <a:r>
              <a:rPr lang="es-ES_tradnl" altLang="en-US" sz="2800" dirty="0" smtClean="0"/>
              <a:t>?</a:t>
            </a:r>
          </a:p>
          <a:p>
            <a:pPr>
              <a:buFontTx/>
              <a:buNone/>
            </a:pPr>
            <a:r>
              <a:rPr lang="es-ES_tradnl" altLang="en-US" sz="2800" i="1" dirty="0" smtClean="0">
                <a:solidFill>
                  <a:srgbClr val="0070C0"/>
                </a:solidFill>
              </a:rPr>
              <a:t>L.O. to </a:t>
            </a:r>
            <a:r>
              <a:rPr lang="es-ES_tradnl" altLang="en-US" sz="2800" i="1" dirty="0" err="1" smtClean="0">
                <a:solidFill>
                  <a:srgbClr val="0070C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70C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70C0"/>
                </a:solidFill>
              </a:rPr>
              <a:t>school</a:t>
            </a:r>
            <a:r>
              <a:rPr lang="es-ES_tradnl" altLang="en-US" sz="2800" i="1" dirty="0" smtClean="0">
                <a:solidFill>
                  <a:srgbClr val="0070C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70C0"/>
                </a:solidFill>
              </a:rPr>
              <a:t>vocabulary</a:t>
            </a:r>
            <a:r>
              <a:rPr lang="es-ES_tradnl" altLang="en-US" sz="2800" i="1" dirty="0" smtClean="0">
                <a:solidFill>
                  <a:srgbClr val="0070C0"/>
                </a:solidFill>
              </a:rPr>
              <a:t> and SER in </a:t>
            </a:r>
            <a:r>
              <a:rPr lang="es-ES_tradnl" altLang="en-US" sz="2800" i="1" dirty="0" err="1" smtClean="0">
                <a:solidFill>
                  <a:srgbClr val="0070C0"/>
                </a:solidFill>
              </a:rPr>
              <a:t>context</a:t>
            </a:r>
            <a:r>
              <a:rPr lang="es-ES_tradnl" altLang="en-US" sz="2800" i="1" dirty="0" smtClean="0">
                <a:solidFill>
                  <a:srgbClr val="0070C0"/>
                </a:solidFill>
              </a:rPr>
              <a:t>.</a:t>
            </a:r>
            <a:endParaRPr lang="es-ES_tradnl" altLang="en-US" sz="2800" i="1" dirty="0">
              <a:solidFill>
                <a:srgbClr val="0070C0"/>
              </a:solidFill>
            </a:endParaRPr>
          </a:p>
          <a:p>
            <a:pPr>
              <a:buFontTx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Actividad Inicial:</a:t>
            </a:r>
          </a:p>
          <a:p>
            <a:pPr>
              <a:buFontTx/>
              <a:buNone/>
            </a:pPr>
            <a:r>
              <a:rPr lang="es-ES_tradnl" altLang="en-US" sz="2800" dirty="0"/>
              <a:t>	</a:t>
            </a:r>
            <a:r>
              <a:rPr lang="es-ES_tradnl" altLang="en-US" sz="2800" dirty="0" err="1"/>
              <a:t>Write</a:t>
            </a:r>
            <a:r>
              <a:rPr lang="es-ES_tradnl" altLang="en-US" sz="2800" dirty="0"/>
              <a:t> a short </a:t>
            </a:r>
            <a:r>
              <a:rPr lang="es-ES_tradnl" altLang="en-US" sz="2800" dirty="0" err="1"/>
              <a:t>paragraph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about</a:t>
            </a:r>
            <a:r>
              <a:rPr lang="es-ES_tradnl" altLang="en-US" sz="2800" dirty="0"/>
              <a:t> A FRIEND in SPANISH. </a:t>
            </a:r>
            <a:r>
              <a:rPr lang="es-ES_tradnl" altLang="en-US" sz="2800" dirty="0" err="1"/>
              <a:t>Using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</a:t>
            </a:r>
            <a:r>
              <a:rPr lang="es-ES_tradnl" altLang="en-US" sz="2800" dirty="0"/>
              <a:t> “ser”, </a:t>
            </a:r>
            <a:r>
              <a:rPr lang="es-ES_tradnl" altLang="en-US" sz="2800" dirty="0" err="1"/>
              <a:t>state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following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information</a:t>
            </a:r>
            <a:r>
              <a:rPr lang="es-ES_tradnl" altLang="en-US" sz="2800" dirty="0"/>
              <a:t>:</a:t>
            </a:r>
          </a:p>
          <a:p>
            <a:r>
              <a:rPr lang="es-ES_tradnl" altLang="en-US" sz="2800" dirty="0" err="1"/>
              <a:t>Who</a:t>
            </a:r>
            <a:r>
              <a:rPr lang="es-ES_tradnl" altLang="en-US" sz="2800" dirty="0"/>
              <a:t> he/</a:t>
            </a:r>
            <a:r>
              <a:rPr lang="es-ES_tradnl" altLang="en-US" sz="2800" dirty="0" err="1"/>
              <a:t>she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is</a:t>
            </a:r>
            <a:endParaRPr lang="es-ES_tradnl" altLang="en-US" sz="2800" dirty="0"/>
          </a:p>
          <a:p>
            <a:r>
              <a:rPr lang="es-ES_tradnl" altLang="en-US" sz="2800" dirty="0" err="1"/>
              <a:t>Where</a:t>
            </a:r>
            <a:r>
              <a:rPr lang="es-ES_tradnl" altLang="en-US" sz="2800" dirty="0"/>
              <a:t> he/</a:t>
            </a:r>
            <a:r>
              <a:rPr lang="es-ES_tradnl" altLang="en-US" sz="2800" dirty="0" err="1"/>
              <a:t>she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from</a:t>
            </a:r>
            <a:endParaRPr lang="es-ES_tradnl" altLang="en-US" sz="2800" dirty="0"/>
          </a:p>
          <a:p>
            <a:r>
              <a:rPr lang="es-ES_tradnl" altLang="en-US" sz="2800" dirty="0" err="1"/>
              <a:t>His</a:t>
            </a:r>
            <a:r>
              <a:rPr lang="es-ES_tradnl" altLang="en-US" sz="2800" dirty="0"/>
              <a:t>/</a:t>
            </a:r>
            <a:r>
              <a:rPr lang="es-ES_tradnl" altLang="en-US" sz="2800" dirty="0" err="1"/>
              <a:t>her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nationality</a:t>
            </a:r>
            <a:endParaRPr lang="es-ES_tradnl" altLang="en-US" sz="2800" dirty="0"/>
          </a:p>
          <a:p>
            <a:r>
              <a:rPr lang="es-ES_tradnl" altLang="en-US" sz="2800" dirty="0" err="1"/>
              <a:t>That</a:t>
            </a:r>
            <a:r>
              <a:rPr lang="es-ES_tradnl" altLang="en-US" sz="2800" dirty="0"/>
              <a:t> he/</a:t>
            </a:r>
            <a:r>
              <a:rPr lang="es-ES_tradnl" altLang="en-US" sz="2800" dirty="0" err="1"/>
              <a:t>she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is</a:t>
            </a:r>
            <a:r>
              <a:rPr lang="es-ES_tradnl" altLang="en-US" sz="2800" dirty="0"/>
              <a:t> a </a:t>
            </a:r>
            <a:r>
              <a:rPr lang="es-ES_tradnl" altLang="en-US" sz="2800" dirty="0" err="1"/>
              <a:t>student</a:t>
            </a:r>
            <a:r>
              <a:rPr lang="es-ES_tradnl" altLang="en-US" sz="2800" dirty="0"/>
              <a:t> in a </a:t>
            </a:r>
            <a:r>
              <a:rPr lang="es-ES_tradnl" altLang="en-US" sz="2800" dirty="0" err="1"/>
              <a:t>public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school</a:t>
            </a:r>
            <a:r>
              <a:rPr lang="es-ES_tradnl" altLang="en-US" sz="2800" dirty="0"/>
              <a:t>.</a:t>
            </a:r>
          </a:p>
          <a:p>
            <a:r>
              <a:rPr lang="es-ES_tradnl" altLang="en-US" sz="2800" dirty="0"/>
              <a:t>2 </a:t>
            </a:r>
            <a:r>
              <a:rPr lang="es-ES_tradnl" altLang="en-US" sz="2800" dirty="0" err="1"/>
              <a:t>physical</a:t>
            </a:r>
            <a:r>
              <a:rPr lang="es-ES_tradnl" altLang="en-US" sz="2800" dirty="0"/>
              <a:t> </a:t>
            </a:r>
            <a:r>
              <a:rPr lang="es-ES_tradnl" altLang="en-US" sz="2800" dirty="0" err="1" smtClean="0"/>
              <a:t>traits</a:t>
            </a:r>
            <a:r>
              <a:rPr lang="es-ES_tradnl" altLang="en-US" sz="2800" dirty="0" smtClean="0"/>
              <a:t> and 2 </a:t>
            </a:r>
            <a:r>
              <a:rPr lang="es-ES_tradnl" altLang="en-US" sz="2800" dirty="0" err="1" smtClean="0"/>
              <a:t>characteristic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traits</a:t>
            </a:r>
            <a:r>
              <a:rPr lang="es-ES_tradnl" altLang="en-US" sz="2800" dirty="0" smtClean="0"/>
              <a:t>.</a:t>
            </a: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6" t="16299" r="13946" b="18331"/>
          <a:stretch/>
        </p:blipFill>
        <p:spPr bwMode="auto">
          <a:xfrm>
            <a:off x="457200" y="1752600"/>
            <a:ext cx="8519160" cy="4522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24000" y="-76200"/>
            <a:ext cx="7010400" cy="152717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838200"/>
            <a:ext cx="74813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Trabajo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individial</a:t>
            </a:r>
            <a:r>
              <a:rPr lang="en-US" sz="2800" b="1" dirty="0" smtClean="0">
                <a:solidFill>
                  <a:srgbClr val="0070C0"/>
                </a:solidFill>
              </a:rPr>
              <a:t>: </a:t>
            </a:r>
            <a:r>
              <a:rPr lang="en-US" sz="2800" i="1" dirty="0"/>
              <a:t>(should be 6 sentences)</a:t>
            </a:r>
            <a:endParaRPr lang="en-US" sz="2800" dirty="0"/>
          </a:p>
          <a:p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43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t="20867" r="24687" b="11002"/>
          <a:stretch/>
        </p:blipFill>
        <p:spPr bwMode="auto">
          <a:xfrm>
            <a:off x="980884" y="1021080"/>
            <a:ext cx="8010716" cy="5836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" y="228600"/>
            <a:ext cx="861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EJERCICIOS </a:t>
            </a:r>
            <a:r>
              <a:rPr lang="en-US" sz="2800" i="1" dirty="0" smtClean="0"/>
              <a:t>Copy the following in your notebooks.</a:t>
            </a:r>
            <a:endParaRPr lang="en-US" sz="2800" dirty="0"/>
          </a:p>
          <a:p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" y="2362200"/>
            <a:ext cx="14932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Skip a line between questions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569463" y="1828800"/>
            <a:ext cx="0" cy="25146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219200" y="2870031"/>
            <a:ext cx="350263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192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0" t="25833" r="31094" b="10833"/>
          <a:stretch/>
        </p:blipFill>
        <p:spPr bwMode="auto">
          <a:xfrm>
            <a:off x="533400" y="533400"/>
            <a:ext cx="7585159" cy="598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172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6" t="61875" r="35156" b="6250"/>
          <a:stretch/>
        </p:blipFill>
        <p:spPr bwMode="auto">
          <a:xfrm>
            <a:off x="623047" y="2057400"/>
            <a:ext cx="7835153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7349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7"/>
            <a:ext cx="9144000" cy="4525963"/>
          </a:xfrm>
        </p:spPr>
        <p:txBody>
          <a:bodyPr/>
          <a:lstStyle/>
          <a:p>
            <a:r>
              <a:rPr lang="en-US" altLang="en-US" dirty="0" err="1" smtClean="0"/>
              <a:t>En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/>
              <a:t>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18</a:t>
            </a:r>
            <a:r>
              <a:rPr lang="en-US" altLang="en-US" dirty="0"/>
              <a:t> p. </a:t>
            </a:r>
            <a:r>
              <a:rPr lang="en-US" altLang="en-US" dirty="0" smtClean="0"/>
              <a:t>39</a:t>
            </a:r>
            <a:endParaRPr lang="en-US" altLang="en-US" u="sng" dirty="0" smtClean="0"/>
          </a:p>
          <a:p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1</a:t>
            </a:r>
            <a:r>
              <a:rPr lang="en-US" altLang="en-US" dirty="0" smtClean="0"/>
              <a:t> is on </a:t>
            </a:r>
            <a:r>
              <a:rPr lang="en-US" altLang="en-US" dirty="0" smtClean="0"/>
              <a:t>WEDNES</a:t>
            </a:r>
            <a:r>
              <a:rPr lang="en-US" altLang="en-US" dirty="0" smtClean="0"/>
              <a:t>DAY</a:t>
            </a:r>
            <a:r>
              <a:rPr lang="en-US" altLang="en-US" dirty="0" smtClean="0"/>
              <a:t>!!</a:t>
            </a:r>
          </a:p>
          <a:p>
            <a:pPr lvl="1"/>
            <a:r>
              <a:rPr lang="en-US" altLang="en-US" dirty="0" smtClean="0"/>
              <a:t>Study</a:t>
            </a:r>
          </a:p>
          <a:p>
            <a:pPr lvl="2"/>
            <a:r>
              <a:rPr lang="en-US" altLang="en-US" dirty="0" smtClean="0"/>
              <a:t>Verb “</a:t>
            </a:r>
            <a:r>
              <a:rPr lang="en-US" altLang="en-US" dirty="0" err="1" smtClean="0"/>
              <a:t>Ser</a:t>
            </a:r>
            <a:r>
              <a:rPr lang="en-US" altLang="en-US" dirty="0" smtClean="0"/>
              <a:t>”</a:t>
            </a:r>
          </a:p>
          <a:p>
            <a:pPr lvl="2"/>
            <a:r>
              <a:rPr lang="en-US" altLang="en-US" dirty="0" smtClean="0"/>
              <a:t>Pronouns (</a:t>
            </a:r>
            <a:r>
              <a:rPr lang="en-US" altLang="en-US" dirty="0" err="1" smtClean="0"/>
              <a:t>Yo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tú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él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ella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ud</a:t>
            </a:r>
            <a:r>
              <a:rPr lang="en-US" altLang="en-US" dirty="0" smtClean="0"/>
              <a:t>. </a:t>
            </a:r>
            <a:r>
              <a:rPr lang="en-US" altLang="en-US" dirty="0" err="1" smtClean="0"/>
              <a:t>nosotros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ellos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ellas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uds</a:t>
            </a:r>
            <a:r>
              <a:rPr lang="en-US" altLang="en-US" dirty="0" smtClean="0"/>
              <a:t>.) </a:t>
            </a:r>
            <a:endParaRPr lang="en-US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152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dirty="0" smtClean="0">
                <a:solidFill>
                  <a:srgbClr val="FF0000"/>
                </a:solidFill>
              </a:rPr>
              <a:t> # 26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2" t="30417" r="27186" b="31250"/>
          <a:stretch/>
        </p:blipFill>
        <p:spPr bwMode="auto">
          <a:xfrm>
            <a:off x="121919" y="1828800"/>
            <a:ext cx="906713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26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914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3600" kern="0" dirty="0" smtClean="0">
                <a:solidFill>
                  <a:schemeClr val="tx1"/>
                </a:solidFill>
              </a:rPr>
              <a:t>IN YOUR NOTEBOOKS, Copy and complete the following.</a:t>
            </a:r>
            <a:endParaRPr lang="en-US" sz="36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15744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5790</TotalTime>
  <Words>112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__________    clase 602 La fecha es el 21 de noviembre del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Novice-Mid La fecha es el 8 de enero del 2010</dc:title>
  <dc:creator>Helen Zumaeta</dc:creator>
  <cp:lastModifiedBy>Helen Zumaeta</cp:lastModifiedBy>
  <cp:revision>37</cp:revision>
  <cp:lastPrinted>2017-11-21T14:37:47Z</cp:lastPrinted>
  <dcterms:created xsi:type="dcterms:W3CDTF">2010-01-05T19:15:19Z</dcterms:created>
  <dcterms:modified xsi:type="dcterms:W3CDTF">2017-11-21T16:31:55Z</dcterms:modified>
</cp:coreProperties>
</file>